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527" r:id="rId3"/>
    <p:sldId id="422" r:id="rId4"/>
    <p:sldId id="539" r:id="rId5"/>
    <p:sldId id="299" r:id="rId6"/>
    <p:sldId id="535" r:id="rId7"/>
    <p:sldId id="537" r:id="rId8"/>
    <p:sldId id="536" r:id="rId9"/>
    <p:sldId id="540" r:id="rId10"/>
    <p:sldId id="541" r:id="rId11"/>
    <p:sldId id="532" r:id="rId12"/>
    <p:sldId id="526" r:id="rId13"/>
    <p:sldId id="264" r:id="rId14"/>
  </p:sldIdLst>
  <p:sldSz cx="9144000" cy="5143500" type="screen16x9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8179"/>
    <a:srgbClr val="2E5A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47" autoAdjust="0"/>
    <p:restoredTop sz="96327" autoAdjust="0"/>
  </p:normalViewPr>
  <p:slideViewPr>
    <p:cSldViewPr snapToGrid="0" snapToObjects="1">
      <p:cViewPr varScale="1">
        <p:scale>
          <a:sx n="72" d="100"/>
          <a:sy n="72" d="100"/>
        </p:scale>
        <p:origin x="84" y="5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2160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61513-5E6E-F941-6FAD-0C2EFE8509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24818" y="6513910"/>
            <a:ext cx="141706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377FE-E98C-2D4A-BA1A-ACABBD45F491}" type="slidenum">
              <a:rPr lang="en-LV" smtClean="0"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49244530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799F6-B0E7-F345-A6D2-420E602BE9A3}" type="datetimeFigureOut">
              <a:rPr lang="en-LV" smtClean="0"/>
              <a:t>04/20/2026</a:t>
            </a:fld>
            <a:endParaRPr lang="en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5EE1E-2B2E-3644-9164-B2506E1D42F1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1063531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ullap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684" y="1678011"/>
            <a:ext cx="8302171" cy="843803"/>
          </a:xfrm>
          <a:prstGeom prst="rect">
            <a:avLst/>
          </a:prstGeom>
        </p:spPr>
        <p:txBody>
          <a:bodyPr anchor="b"/>
          <a:lstStyle>
            <a:lvl1pPr algn="ctr">
              <a:defRPr sz="3600">
                <a:solidFill>
                  <a:srgbClr val="2E5A79"/>
                </a:solidFill>
                <a:latin typeface="Rimouski" panose="020F0206020000020004" pitchFamily="34" charset="77"/>
                <a:cs typeface="Times New Roman" panose="02020603050405020304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684" y="2598645"/>
            <a:ext cx="8302171" cy="843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None/>
              <a:defRPr sz="2400" b="0" i="0">
                <a:solidFill>
                  <a:srgbClr val="878179"/>
                </a:solidFill>
                <a:latin typeface="Rimouski Light" panose="020F0306020000020004" pitchFamily="34" charset="77"/>
                <a:cs typeface="Times New Roman" panose="02020603050405020304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EDDFA-087B-66D6-FD4F-B0C7311AB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878"/>
          <a:stretch/>
        </p:blipFill>
        <p:spPr>
          <a:xfrm>
            <a:off x="4730750" y="4835455"/>
            <a:ext cx="807883" cy="279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224874-22BE-EB54-A054-711EA70ABAB5}"/>
              </a:ext>
            </a:extLst>
          </p:cNvPr>
          <p:cNvSpPr/>
          <p:nvPr userDrawn="1"/>
        </p:nvSpPr>
        <p:spPr>
          <a:xfrm>
            <a:off x="-1" y="4403409"/>
            <a:ext cx="9144000" cy="740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9EBAF-6F2F-B30D-15A6-699A737253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4758" b="14758"/>
          <a:stretch/>
        </p:blipFill>
        <p:spPr>
          <a:xfrm>
            <a:off x="-1" y="4415514"/>
            <a:ext cx="9144000" cy="7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11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ullap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684" y="1678011"/>
            <a:ext cx="8302171" cy="843803"/>
          </a:xfrm>
          <a:prstGeom prst="rect">
            <a:avLst/>
          </a:prstGeom>
        </p:spPr>
        <p:txBody>
          <a:bodyPr anchor="b"/>
          <a:lstStyle>
            <a:lvl1pPr algn="ctr">
              <a:defRPr sz="3600" b="0" i="0">
                <a:solidFill>
                  <a:srgbClr val="2E5A79"/>
                </a:solidFill>
                <a:latin typeface="Rimouski" panose="020F0206020000020004" pitchFamily="34" charset="77"/>
                <a:cs typeface="Times New Roman" panose="02020603050405020304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684" y="2598645"/>
            <a:ext cx="8302171" cy="843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None/>
              <a:defRPr sz="2400" b="0" i="0">
                <a:solidFill>
                  <a:srgbClr val="878179"/>
                </a:solidFill>
                <a:latin typeface="Rimouski Light" panose="020F0306020000020004" pitchFamily="34" charset="77"/>
                <a:cs typeface="Times New Roman" panose="02020603050405020304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5B95A-32B5-C75B-4DE4-85A1ECD916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4463967"/>
            <a:ext cx="9144001" cy="616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A78C4-885C-9950-0132-C2AAB402AE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878"/>
          <a:stretch/>
        </p:blipFill>
        <p:spPr>
          <a:xfrm>
            <a:off x="4724400" y="4800657"/>
            <a:ext cx="807883" cy="279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05F37-6EA7-EE1F-0B14-7BD06EE5F07B}"/>
              </a:ext>
            </a:extLst>
          </p:cNvPr>
          <p:cNvSpPr/>
          <p:nvPr userDrawn="1"/>
        </p:nvSpPr>
        <p:spPr>
          <a:xfrm>
            <a:off x="-1" y="4445501"/>
            <a:ext cx="9144000" cy="69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7EC447-F72E-85FC-B42D-7E8AC555F4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4758" b="14758"/>
          <a:stretch/>
        </p:blipFill>
        <p:spPr>
          <a:xfrm>
            <a:off x="0" y="4427621"/>
            <a:ext cx="9144000" cy="7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1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ar tekst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BD716C-7121-2EF2-36A9-456C62E46A09}"/>
              </a:ext>
            </a:extLst>
          </p:cNvPr>
          <p:cNvSpPr/>
          <p:nvPr userDrawn="1"/>
        </p:nvSpPr>
        <p:spPr>
          <a:xfrm>
            <a:off x="-1" y="4390228"/>
            <a:ext cx="9144000" cy="75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5" y="791931"/>
            <a:ext cx="8302171" cy="35698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rgbClr val="2E5A79"/>
                </a:solidFill>
                <a:latin typeface="Rimouski" panose="020F0206020000020004" pitchFamily="34" charset="77"/>
                <a:cs typeface="Times New Roman" panose="02020603050405020304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42684" y="1269908"/>
            <a:ext cx="8302171" cy="346403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2pPr>
            <a:lvl3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3pPr>
            <a:lvl4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4pPr>
            <a:lvl5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D175F0-53ED-D137-0700-0ADA1229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6316" y="4771509"/>
            <a:ext cx="1016194" cy="303551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solidFill>
                  <a:srgbClr val="878179"/>
                </a:solidFill>
                <a:latin typeface="Rimouski Light" panose="020F0306020000020004" pitchFamily="34" charset="77"/>
              </a:defRPr>
            </a:lvl1pPr>
          </a:lstStyle>
          <a:p>
            <a:fld id="{779C9B44-01CA-0240-8A05-FCB827797505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16178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rsraksts ar 2 kolonnā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0B7FC1-BE2B-D902-07FD-F744C0853459}"/>
              </a:ext>
            </a:extLst>
          </p:cNvPr>
          <p:cNvSpPr/>
          <p:nvPr userDrawn="1"/>
        </p:nvSpPr>
        <p:spPr>
          <a:xfrm>
            <a:off x="-1" y="4393569"/>
            <a:ext cx="9144001" cy="75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684" y="1262432"/>
            <a:ext cx="4013201" cy="346403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2pPr>
            <a:lvl3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3pPr>
            <a:lvl4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4pPr>
            <a:lvl5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1655" y="1262432"/>
            <a:ext cx="4013201" cy="346403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2pPr>
            <a:lvl3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3pPr>
            <a:lvl4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4pPr>
            <a:lvl5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2685" y="784455"/>
            <a:ext cx="8302171" cy="35698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rgbClr val="2E5A79"/>
                </a:solidFill>
                <a:latin typeface="Rimouski" panose="020F0206020000020004" pitchFamily="34" charset="77"/>
                <a:cs typeface="Times New Roman" panose="02020603050405020304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4E2E78-FEA3-5EA1-EEFD-23F9A67B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6316" y="4771509"/>
            <a:ext cx="1016194" cy="303551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solidFill>
                  <a:srgbClr val="878179"/>
                </a:solidFill>
                <a:latin typeface="Rimouski Light" panose="020F0306020000020004" pitchFamily="34" charset="77"/>
              </a:defRPr>
            </a:lvl1pPr>
          </a:lstStyle>
          <a:p>
            <a:fld id="{95F4BBA3-074B-144F-9570-AFCFAE2BA8BB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0747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ar 2 kolonnām tekst + fot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3DC338-C182-0289-8EB5-C44705E30E25}"/>
              </a:ext>
            </a:extLst>
          </p:cNvPr>
          <p:cNvSpPr/>
          <p:nvPr userDrawn="1"/>
        </p:nvSpPr>
        <p:spPr>
          <a:xfrm>
            <a:off x="-1" y="4445501"/>
            <a:ext cx="9144000" cy="69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4731655" y="1264709"/>
            <a:ext cx="4013201" cy="346403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None/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684" y="1264709"/>
            <a:ext cx="4013201" cy="346403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2pPr>
            <a:lvl3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3pPr>
            <a:lvl4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4pPr>
            <a:lvl5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2685" y="786732"/>
            <a:ext cx="8302171" cy="356988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2E5A79"/>
                </a:solidFill>
                <a:latin typeface="Rimouski" panose="020F0206020000020004" pitchFamily="34" charset="77"/>
                <a:cs typeface="Times New Roman" panose="02020603050405020304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13615-5731-E2BA-A29D-9755827B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6316" y="4771509"/>
            <a:ext cx="1016194" cy="303551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solidFill>
                  <a:srgbClr val="878179"/>
                </a:solidFill>
                <a:latin typeface="Rimouski Light" panose="020F0306020000020004" pitchFamily="34" charset="77"/>
              </a:defRPr>
            </a:lvl1pPr>
          </a:lstStyle>
          <a:p>
            <a:fld id="{95F4BBA3-074B-144F-9570-AFCFAE2BA8BB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334229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ar fot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6340DA-7532-2025-9FB3-174357E6D01C}"/>
              </a:ext>
            </a:extLst>
          </p:cNvPr>
          <p:cNvSpPr/>
          <p:nvPr userDrawn="1"/>
        </p:nvSpPr>
        <p:spPr>
          <a:xfrm>
            <a:off x="-1" y="4445501"/>
            <a:ext cx="9144000" cy="69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442685" y="1262432"/>
            <a:ext cx="8302171" cy="346403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None/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2685" y="784455"/>
            <a:ext cx="8302171" cy="35698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rgbClr val="2E5A79"/>
                </a:solidFill>
                <a:latin typeface="Rimouski" panose="020F0206020000020004" pitchFamily="34" charset="77"/>
                <a:cs typeface="Times New Roman" panose="02020603050405020304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8ECE169-B2BD-1A9B-87F4-FA3D767F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6316" y="4771509"/>
            <a:ext cx="1016194" cy="303551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solidFill>
                  <a:srgbClr val="878179"/>
                </a:solidFill>
                <a:latin typeface="Rimouski Light" panose="020F0306020000020004" pitchFamily="34" charset="77"/>
              </a:defRPr>
            </a:lvl1pPr>
          </a:lstStyle>
          <a:p>
            <a:fld id="{95F4BBA3-074B-144F-9570-AFCFAE2BA8BB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077866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ar papildtekst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3328A1-CD28-A519-35F0-86B404F92539}"/>
              </a:ext>
            </a:extLst>
          </p:cNvPr>
          <p:cNvSpPr/>
          <p:nvPr userDrawn="1"/>
        </p:nvSpPr>
        <p:spPr>
          <a:xfrm>
            <a:off x="-1" y="4445501"/>
            <a:ext cx="9144000" cy="69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3" y="784455"/>
            <a:ext cx="3136336" cy="93991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spcAft>
                <a:spcPts val="60"/>
              </a:spcAft>
              <a:defRPr sz="2800" b="0">
                <a:solidFill>
                  <a:srgbClr val="2E5A79"/>
                </a:solidFill>
                <a:latin typeface="Rimouski" panose="020F0206020000020004" pitchFamily="34" charset="77"/>
                <a:cs typeface="Times New Roman" panose="02020603050405020304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8230" y="784456"/>
            <a:ext cx="4956626" cy="394201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2pPr>
            <a:lvl3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3pPr>
            <a:lvl4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4pPr>
            <a:lvl5pPr>
              <a:lnSpc>
                <a:spcPct val="100000"/>
              </a:lnSpc>
              <a:spcAft>
                <a:spcPts val="60"/>
              </a:spcAft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2683" y="1827314"/>
            <a:ext cx="3136336" cy="28991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"/>
              </a:spcAft>
              <a:buNone/>
              <a:defRPr sz="2000" b="0" i="0">
                <a:latin typeface="Rimouski Light" panose="020F0306020000020004" pitchFamily="34" charset="77"/>
                <a:cs typeface="Times New Roman" panose="02020603050405020304" pitchFamily="18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550A52-09A2-79BE-6175-8CD861B3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6316" y="4771509"/>
            <a:ext cx="1016194" cy="303551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solidFill>
                  <a:srgbClr val="878179"/>
                </a:solidFill>
                <a:latin typeface="Rimouski Light" panose="020F0306020000020004" pitchFamily="34" charset="77"/>
              </a:defRPr>
            </a:lvl1pPr>
          </a:lstStyle>
          <a:p>
            <a:fld id="{95F4BBA3-074B-144F-9570-AFCFAE2BA8BB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58147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beigum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2684" y="1137723"/>
            <a:ext cx="8302171" cy="1104269"/>
          </a:xfrm>
          <a:prstGeom prst="rect">
            <a:avLst/>
          </a:prstGeom>
        </p:spPr>
        <p:txBody>
          <a:bodyPr anchor="b"/>
          <a:lstStyle>
            <a:lvl1pPr algn="ctr">
              <a:defRPr sz="3600">
                <a:solidFill>
                  <a:srgbClr val="2E5A7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478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 lap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131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78250-B8AA-A85E-BAAF-CFFAC7B51C14}"/>
              </a:ext>
            </a:extLst>
          </p:cNvPr>
          <p:cNvSpPr/>
          <p:nvPr userDrawn="1"/>
        </p:nvSpPr>
        <p:spPr>
          <a:xfrm>
            <a:off x="89377" y="4427621"/>
            <a:ext cx="8999621" cy="7158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EF0D6-54D6-085D-3244-9AD1A9399C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t="14758" b="14758"/>
          <a:stretch/>
        </p:blipFill>
        <p:spPr>
          <a:xfrm>
            <a:off x="0" y="4427621"/>
            <a:ext cx="9144000" cy="7158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1" r:id="rId2"/>
    <p:sldLayoutId id="2147483683" r:id="rId3"/>
    <p:sldLayoutId id="2147483695" r:id="rId4"/>
    <p:sldLayoutId id="2147483685" r:id="rId5"/>
    <p:sldLayoutId id="2147483686" r:id="rId6"/>
    <p:sldLayoutId id="2147483687" r:id="rId7"/>
    <p:sldLayoutId id="2147483692" r:id="rId8"/>
    <p:sldLayoutId id="2147483689" r:id="rId9"/>
  </p:sldLayoutIdLst>
  <p:hf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hyperlink" Target="https://www.linkedin.com/in/waste-to-resources-316280240/" TargetMode="External"/><Relationship Id="rId3" Type="http://schemas.openxmlformats.org/officeDocument/2006/relationships/hyperlink" Target="mailto:lasa@lasa.lv" TargetMode="External"/><Relationship Id="rId7" Type="http://schemas.openxmlformats.org/officeDocument/2006/relationships/hyperlink" Target="https://www.facebook.com/profile.php?id=100082365187139" TargetMode="External"/><Relationship Id="rId12" Type="http://schemas.openxmlformats.org/officeDocument/2006/relationships/image" Target="../media/image31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emf"/><Relationship Id="rId11" Type="http://schemas.openxmlformats.org/officeDocument/2006/relationships/hyperlink" Target="https://www.instagram.com/wastetoresources/" TargetMode="External"/><Relationship Id="rId5" Type="http://schemas.openxmlformats.org/officeDocument/2006/relationships/hyperlink" Target="https://wastetoresources.varam.gov.lv/" TargetMode="External"/><Relationship Id="rId15" Type="http://schemas.openxmlformats.org/officeDocument/2006/relationships/image" Target="../media/image33.emf"/><Relationship Id="rId10" Type="http://schemas.openxmlformats.org/officeDocument/2006/relationships/image" Target="../media/image30.emf"/><Relationship Id="rId4" Type="http://schemas.openxmlformats.org/officeDocument/2006/relationships/hyperlink" Target="mailto:bendere@lasa.lv" TargetMode="External"/><Relationship Id="rId9" Type="http://schemas.openxmlformats.org/officeDocument/2006/relationships/hyperlink" Target="https://twitter.com/waste_resources" TargetMode="External"/><Relationship Id="rId1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4.mp4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6B1763-26A3-5623-905D-985742D01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82436"/>
            <a:ext cx="9144000" cy="1089314"/>
          </a:xfrm>
        </p:spPr>
        <p:txBody>
          <a:bodyPr/>
          <a:lstStyle/>
          <a:p>
            <a:r>
              <a:rPr lang="lv-LV" sz="3200" b="1" dirty="0">
                <a:latin typeface="Times New Roman" panose="02020603050405020304" pitchFamily="18" charset="0"/>
              </a:rPr>
              <a:t>Automātiskā rotējošā kompostētāja izmantošana Latvijā</a:t>
            </a:r>
            <a:endParaRPr lang="en-LV" sz="3200" b="1" dirty="0">
              <a:latin typeface="Times New Roman" panose="02020603050405020304" pitchFamily="18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B5C3A5D-3F07-68CD-A40F-FA3AC5423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684" y="2600154"/>
            <a:ext cx="8302171" cy="1315485"/>
          </a:xfrm>
        </p:spPr>
        <p:txBody>
          <a:bodyPr/>
          <a:lstStyle/>
          <a:p>
            <a:r>
              <a:rPr lang="lv-LV" sz="2800" dirty="0">
                <a:latin typeface="Times New Roman" panose="02020603050405020304" pitchFamily="18" charset="0"/>
              </a:rPr>
              <a:t>Dace Āriņa</a:t>
            </a:r>
            <a:r>
              <a:rPr lang="lv-LV" dirty="0">
                <a:latin typeface="Times New Roman" panose="02020603050405020304" pitchFamily="18" charset="0"/>
              </a:rPr>
              <a:t> </a:t>
            </a:r>
            <a:endParaRPr lang="lv-LV" sz="2000" dirty="0">
              <a:latin typeface="Times New Roman" panose="02020603050405020304" pitchFamily="18" charset="0"/>
            </a:endParaRPr>
          </a:p>
          <a:p>
            <a:endParaRPr lang="lv-LV" sz="800" dirty="0">
              <a:latin typeface="Times New Roman" panose="02020603050405020304" pitchFamily="18" charset="0"/>
            </a:endParaRPr>
          </a:p>
          <a:p>
            <a:r>
              <a:rPr lang="lv-LV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Latvijas Atkritumu saimniecības asociācija</a:t>
            </a:r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Projekta ''No atkritumiem uz resursiem'' reģionālais seminārs par bioloģisko atkritumu apsaimniekošanu </a:t>
            </a:r>
            <a:r>
              <a:rPr lang="lv-LV" sz="1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Viduslatvijas</a:t>
            </a:r>
            <a:r>
              <a:rPr lang="lv-LV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 atkritumu apsaimniekošanas reģionā, 2026. gada 16.aprīlī, Bauskā</a:t>
            </a:r>
            <a:endParaRPr lang="en-LV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D67A-73C3-7992-7523-6AB89CAC5C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171577" y="1859299"/>
            <a:ext cx="2856853" cy="2142639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FAAFC3-3F8E-B53B-2E35-395B619A02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0800000">
            <a:off x="4871093" y="1462417"/>
            <a:ext cx="3862170" cy="289662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33EF68D-E063-4680-2ABF-AA850A68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644525"/>
            <a:ext cx="8537555" cy="817892"/>
          </a:xfrm>
        </p:spPr>
        <p:txBody>
          <a:bodyPr/>
          <a:lstStyle/>
          <a:p>
            <a:r>
              <a:rPr lang="lv-LV" dirty="0">
                <a:latin typeface="Times New Roman" panose="02020603050405020304" pitchFamily="18" charset="0"/>
              </a:rPr>
              <a:t>Automātiskais kompostētājs BIOCOMP 5 CM Industriālajā parkā, Glūdas pagastā, Jelgavas novadā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6C3BE-9CE3-159F-2C87-62E16614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BBA3-074B-144F-9570-AFCFAE2BA8BB}" type="slidenum">
              <a:rPr lang="en-LV" smtClean="0"/>
              <a:pPr/>
              <a:t>10</a:t>
            </a:fld>
            <a:endParaRPr lang="en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12D9C-24A3-0665-A4AF-E2EB2D2F6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51317" y="1824496"/>
            <a:ext cx="2896628" cy="217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89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5EB5D-5161-F806-AEA0-9DEB48BB1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3B2334-E962-4C97-BF8F-5A6F7A2AC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653" y="636480"/>
            <a:ext cx="4129314" cy="492040"/>
          </a:xfrm>
        </p:spPr>
        <p:txBody>
          <a:bodyPr/>
          <a:lstStyle/>
          <a:p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2E5A7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Sākotnējās testa analīzes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599B8-A9A6-21A2-6AD8-71A15395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F4BBA3-074B-144F-9570-AFCFAE2BA8BB}" type="slidenum">
              <a:rPr lang="en-LV"/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LV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2C7F1D-43F2-F1EA-5ACF-A0848438D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458658"/>
              </p:ext>
            </p:extLst>
          </p:nvPr>
        </p:nvGraphicFramePr>
        <p:xfrm>
          <a:off x="2" y="-92765"/>
          <a:ext cx="9143998" cy="577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763">
                  <a:extLst>
                    <a:ext uri="{9D8B030D-6E8A-4147-A177-3AD203B41FA5}">
                      <a16:colId xmlns:a16="http://schemas.microsoft.com/office/drawing/2014/main" val="490680628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511050727"/>
                    </a:ext>
                  </a:extLst>
                </a:gridCol>
                <a:gridCol w="1470991">
                  <a:extLst>
                    <a:ext uri="{9D8B030D-6E8A-4147-A177-3AD203B41FA5}">
                      <a16:colId xmlns:a16="http://schemas.microsoft.com/office/drawing/2014/main" val="372928507"/>
                    </a:ext>
                  </a:extLst>
                </a:gridCol>
                <a:gridCol w="927652">
                  <a:extLst>
                    <a:ext uri="{9D8B030D-6E8A-4147-A177-3AD203B41FA5}">
                      <a16:colId xmlns:a16="http://schemas.microsoft.com/office/drawing/2014/main" val="4084391872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2521778617"/>
                    </a:ext>
                  </a:extLst>
                </a:gridCol>
                <a:gridCol w="1338469">
                  <a:extLst>
                    <a:ext uri="{9D8B030D-6E8A-4147-A177-3AD203B41FA5}">
                      <a16:colId xmlns:a16="http://schemas.microsoft.com/office/drawing/2014/main" val="851910710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val="1614392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v-LV" dirty="0">
                          <a:solidFill>
                            <a:schemeClr val="tx1"/>
                          </a:solidFill>
                          <a:latin typeface="+mn-lt"/>
                        </a:rPr>
                        <a:t>Parametrs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>
                          <a:solidFill>
                            <a:schemeClr val="tx1"/>
                          </a:solidFill>
                          <a:latin typeface="+mn-lt"/>
                        </a:rPr>
                        <a:t>Mērvienība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Prasības 1.kvalitātes tehniskajam kompostam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1.paraugs 2025.g.augusts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2.paraugs 2025.g.augusts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3.paraugs 2025.g.decembris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4.paraugs 2026.g.februāris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6826578"/>
                  </a:ext>
                </a:extLst>
              </a:tr>
              <a:tr h="2932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Organiskās vielas daudzums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(sausai masai)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77,3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79,5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649414"/>
                  </a:ext>
                </a:extLst>
              </a:tr>
              <a:tr h="28260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Sārmaino materiālu daudzums (</a:t>
                      </a:r>
                      <a:r>
                        <a:rPr lang="lv-LV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CaO</a:t>
                      </a: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(sausai masai)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2,33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5,67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050097"/>
                  </a:ext>
                </a:extLst>
              </a:tr>
              <a:tr h="25813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Ogleklis, 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(sausai masai)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29,1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72756"/>
                  </a:ext>
                </a:extLst>
              </a:tr>
              <a:tr h="27521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 (kopējais)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(sausai masai)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0,13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2,10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173304"/>
                  </a:ext>
                </a:extLst>
              </a:tr>
              <a:tr h="29230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 (kopējais)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g/kg (sausnā)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2,73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6,84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87158"/>
                  </a:ext>
                </a:extLst>
              </a:tr>
              <a:tr h="2678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 (kopējais)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g/kg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8,82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21,3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471024"/>
                  </a:ext>
                </a:extLst>
              </a:tr>
              <a:tr h="284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Mg (kopējais)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(sausai masai)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0,214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0,260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328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Nitrātu slāpeklis N/NO</a:t>
                      </a:r>
                      <a:r>
                        <a:rPr lang="lv-LV" sz="12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lv-LV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0,00053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0,00028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204467"/>
                  </a:ext>
                </a:extLst>
              </a:tr>
              <a:tr h="2913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</a:t>
                      </a:r>
                      <a:r>
                        <a:rPr lang="lv-LV" sz="12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lv-L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mg/kg (mitrai masai)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33,8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15624"/>
                  </a:ext>
                </a:extLst>
              </a:tr>
              <a:tr h="2047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Mitrums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(masas procenti)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≤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>
                          <a:solidFill>
                            <a:srgbClr val="FF0000"/>
                          </a:solidFill>
                        </a:rPr>
                        <a:t>57,7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>
                          <a:solidFill>
                            <a:srgbClr val="FF0000"/>
                          </a:solidFill>
                        </a:rPr>
                        <a:t>63,4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>
                          <a:solidFill>
                            <a:srgbClr val="FF0000"/>
                          </a:solidFill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395012"/>
                  </a:ext>
                </a:extLst>
              </a:tr>
              <a:tr h="2047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Ogļūdeņražu saturs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mg/kg (sausai masai)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lv-LV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 600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>
                          <a:solidFill>
                            <a:srgbClr val="FF0000"/>
                          </a:solidFill>
                        </a:rPr>
                        <a:t>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829508"/>
                  </a:ext>
                </a:extLst>
              </a:tr>
              <a:tr h="2047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Policikliskie</a:t>
                      </a: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aromātiskie ogļūdeņraži (PAH)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mg/kg (sausai masai)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≤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0,58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57264"/>
                  </a:ext>
                </a:extLst>
              </a:tr>
              <a:tr h="2047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Svešķermeņi (stikls, metāls, plastmasa)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(sausai masai); noteikts ar 10 mm sietu – sausā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≤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Nav konstatēti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50744"/>
                  </a:ext>
                </a:extLst>
              </a:tr>
              <a:tr h="30015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Tilpumblīvums</a:t>
                      </a:r>
                      <a:endParaRPr lang="lv-LV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kg/m3 (mitrai masai)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398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540829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Sausna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(mitrai masai)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74,3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56460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Vides reakcija: </a:t>
                      </a:r>
                      <a:r>
                        <a:rPr lang="lv-LV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pH</a:t>
                      </a:r>
                      <a:r>
                        <a:rPr lang="lv-L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lv-LV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KCl</a:t>
                      </a:r>
                      <a:r>
                        <a:rPr lang="lv-L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8,4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604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v-LV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Salmonella,</a:t>
                      </a:r>
                    </a:p>
                    <a:p>
                      <a:pPr algn="l" fontAlgn="b">
                        <a:buNone/>
                      </a:pPr>
                      <a:r>
                        <a:rPr lang="lv-LV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lv-LV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Escherichia</a:t>
                      </a:r>
                      <a:r>
                        <a:rPr lang="lv-LV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lv-LV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coli</a:t>
                      </a:r>
                      <a:endParaRPr lang="lv-LV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lv-L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KVV/25g (mitrā par.)</a:t>
                      </a:r>
                    </a:p>
                    <a:p>
                      <a:pPr algn="ctr" fontAlgn="ctr">
                        <a:buNone/>
                      </a:pPr>
                      <a:r>
                        <a:rPr lang="lv-LV" sz="11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KVV/g (mitrā par.)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0</a:t>
                      </a:r>
                    </a:p>
                    <a:p>
                      <a:r>
                        <a:rPr lang="lv-LV" dirty="0"/>
                        <a:t>≤ 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Nav konstatēta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/>
                        <a:t>Nav konstatēta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Nav konstatēta</a:t>
                      </a:r>
                    </a:p>
                    <a:p>
                      <a:r>
                        <a:rPr lang="lv-LV" dirty="0"/>
                        <a:t>&lt;10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352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722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B7F5C-9F2C-1A5F-2D9E-CD94D64E6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85" y="613437"/>
            <a:ext cx="8302171" cy="356988"/>
          </a:xfrm>
        </p:spPr>
        <p:txBody>
          <a:bodyPr/>
          <a:lstStyle/>
          <a:p>
            <a:r>
              <a:rPr lang="lv-LV" dirty="0">
                <a:latin typeface="Times New Roman" panose="02020603050405020304" pitchFamily="18" charset="0"/>
              </a:rPr>
              <a:t>Pieļaujamais smago metālu daudzums kompostā</a:t>
            </a:r>
            <a:endParaRPr lang="en-US" dirty="0">
              <a:latin typeface="Times New Roman" panose="02020603050405020304" pitchFamily="18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20F1551-5146-AFB5-0FD1-9D2D5C0B44CF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3999674457"/>
              </p:ext>
            </p:extLst>
          </p:nvPr>
        </p:nvGraphicFramePr>
        <p:xfrm>
          <a:off x="442685" y="1049356"/>
          <a:ext cx="7994734" cy="2815717"/>
        </p:xfrm>
        <a:graphic>
          <a:graphicData uri="http://schemas.openxmlformats.org/drawingml/2006/table">
            <a:tbl>
              <a:tblPr firstRow="1" firstCol="1" bandRow="1"/>
              <a:tblGrid>
                <a:gridCol w="1411345">
                  <a:extLst>
                    <a:ext uri="{9D8B030D-6E8A-4147-A177-3AD203B41FA5}">
                      <a16:colId xmlns:a16="http://schemas.microsoft.com/office/drawing/2014/main" val="23815224"/>
                    </a:ext>
                  </a:extLst>
                </a:gridCol>
                <a:gridCol w="659726">
                  <a:extLst>
                    <a:ext uri="{9D8B030D-6E8A-4147-A177-3AD203B41FA5}">
                      <a16:colId xmlns:a16="http://schemas.microsoft.com/office/drawing/2014/main" val="1465246263"/>
                    </a:ext>
                  </a:extLst>
                </a:gridCol>
                <a:gridCol w="699604">
                  <a:extLst>
                    <a:ext uri="{9D8B030D-6E8A-4147-A177-3AD203B41FA5}">
                      <a16:colId xmlns:a16="http://schemas.microsoft.com/office/drawing/2014/main" val="2642603117"/>
                    </a:ext>
                  </a:extLst>
                </a:gridCol>
                <a:gridCol w="699604">
                  <a:extLst>
                    <a:ext uri="{9D8B030D-6E8A-4147-A177-3AD203B41FA5}">
                      <a16:colId xmlns:a16="http://schemas.microsoft.com/office/drawing/2014/main" val="604666747"/>
                    </a:ext>
                  </a:extLst>
                </a:gridCol>
                <a:gridCol w="683132">
                  <a:extLst>
                    <a:ext uri="{9D8B030D-6E8A-4147-A177-3AD203B41FA5}">
                      <a16:colId xmlns:a16="http://schemas.microsoft.com/office/drawing/2014/main" val="2188226316"/>
                    </a:ext>
                  </a:extLst>
                </a:gridCol>
                <a:gridCol w="710875">
                  <a:extLst>
                    <a:ext uri="{9D8B030D-6E8A-4147-A177-3AD203B41FA5}">
                      <a16:colId xmlns:a16="http://schemas.microsoft.com/office/drawing/2014/main" val="205990320"/>
                    </a:ext>
                  </a:extLst>
                </a:gridCol>
                <a:gridCol w="710875">
                  <a:extLst>
                    <a:ext uri="{9D8B030D-6E8A-4147-A177-3AD203B41FA5}">
                      <a16:colId xmlns:a16="http://schemas.microsoft.com/office/drawing/2014/main" val="1717705724"/>
                    </a:ext>
                  </a:extLst>
                </a:gridCol>
                <a:gridCol w="870388">
                  <a:extLst>
                    <a:ext uri="{9D8B030D-6E8A-4147-A177-3AD203B41FA5}">
                      <a16:colId xmlns:a16="http://schemas.microsoft.com/office/drawing/2014/main" val="3505861057"/>
                    </a:ext>
                  </a:extLst>
                </a:gridCol>
                <a:gridCol w="870388">
                  <a:extLst>
                    <a:ext uri="{9D8B030D-6E8A-4147-A177-3AD203B41FA5}">
                      <a16:colId xmlns:a16="http://schemas.microsoft.com/office/drawing/2014/main" val="545750323"/>
                    </a:ext>
                  </a:extLst>
                </a:gridCol>
                <a:gridCol w="678797">
                  <a:extLst>
                    <a:ext uri="{9D8B030D-6E8A-4147-A177-3AD203B41FA5}">
                      <a16:colId xmlns:a16="http://schemas.microsoft.com/office/drawing/2014/main" val="210956875"/>
                    </a:ext>
                  </a:extLst>
                </a:gridCol>
              </a:tblGrid>
              <a:tr h="20821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Valsts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Pieļaujamās smago metālu koncentrācijas (mg/kg 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321567"/>
                  </a:ext>
                </a:extLst>
              </a:tr>
              <a:tr h="208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161985"/>
                  </a:ext>
                </a:extLst>
              </a:tr>
              <a:tr h="208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Zviedrija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489910"/>
                  </a:ext>
                </a:extLst>
              </a:tr>
              <a:tr h="208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Somija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4936634"/>
                  </a:ext>
                </a:extLst>
              </a:tr>
              <a:tr h="208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Dānija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235748"/>
                  </a:ext>
                </a:extLst>
              </a:tr>
              <a:tr h="486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Tehniskā</a:t>
                      </a:r>
                      <a:r>
                        <a:rPr lang="en-US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komposta</a:t>
                      </a:r>
                      <a:r>
                        <a:rPr lang="en-US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prasības</a:t>
                      </a:r>
                      <a:r>
                        <a:rPr lang="en-US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augst</a:t>
                      </a:r>
                      <a:r>
                        <a:rPr lang="en-US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lv-LV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&lt;1000,0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981639"/>
                  </a:ext>
                </a:extLst>
              </a:tr>
              <a:tr h="429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Mūsu</a:t>
                      </a: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komposts</a:t>
                      </a: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Nr.1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&lt;0,2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&lt;0,2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3979945"/>
                  </a:ext>
                </a:extLst>
              </a:tr>
              <a:tr h="429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Mūsu</a:t>
                      </a: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komposts</a:t>
                      </a: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Nr.2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&lt;0,2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&lt;0,2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003586"/>
                  </a:ext>
                </a:extLst>
              </a:tr>
              <a:tr h="42937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Mūsu</a:t>
                      </a: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komposts</a:t>
                      </a: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Nr.4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</a:t>
                      </a:r>
                      <a:endParaRPr lang="en-US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0,1</a:t>
                      </a:r>
                      <a:endParaRPr lang="en-US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6,8</a:t>
                      </a:r>
                      <a:endParaRPr lang="en-US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en-US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8,3</a:t>
                      </a:r>
                      <a:endParaRPr lang="en-US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endParaRPr lang="en-US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74283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BC246-0644-5AED-E741-66536625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9B44-01CA-0240-8A05-FCB827797505}" type="slidenum">
              <a:rPr lang="en-LV" smtClean="0"/>
              <a:pPr/>
              <a:t>12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459138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F5887-7B67-9FC1-7E8F-CA523BD47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684" y="423081"/>
            <a:ext cx="8302171" cy="2918177"/>
          </a:xfrm>
        </p:spPr>
        <p:txBody>
          <a:bodyPr/>
          <a:lstStyle/>
          <a:p>
            <a:r>
              <a:rPr lang="lv-LV" sz="4000" dirty="0"/>
              <a:t>Paldies par uzmanību!</a:t>
            </a:r>
            <a:br>
              <a:rPr lang="lv-LV" sz="4000" dirty="0"/>
            </a:br>
            <a:r>
              <a:rPr lang="lv-LV" sz="2400" dirty="0"/>
              <a:t>Latvijas Atkritumu saimniecības asociācijas kontakti:</a:t>
            </a:r>
            <a:br>
              <a:rPr lang="lv-LV" sz="2400" dirty="0"/>
            </a:br>
            <a:r>
              <a:rPr lang="lv-LV" sz="2000" dirty="0"/>
              <a:t>Vēja iela 33-1, Rīga, LV-1004</a:t>
            </a:r>
            <a:br>
              <a:rPr lang="lv-LV" sz="2400" dirty="0"/>
            </a:br>
            <a:r>
              <a:rPr lang="lv-LV" dirty="0"/>
              <a:t> </a:t>
            </a:r>
            <a:r>
              <a:rPr lang="lv-LV" sz="2000" dirty="0">
                <a:hlinkClick r:id="rId3"/>
              </a:rPr>
              <a:t>lasa@lasa.lv</a:t>
            </a:r>
            <a:br>
              <a:rPr lang="lv-LV" sz="2000" dirty="0"/>
            </a:br>
            <a:r>
              <a:rPr lang="lv-LV" sz="2000" dirty="0">
                <a:hlinkClick r:id="rId4"/>
              </a:rPr>
              <a:t>bendere@lasa.lv</a:t>
            </a:r>
            <a:endParaRPr lang="en-LV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8DC15-7341-DF79-2C36-2824DA6633DF}"/>
              </a:ext>
            </a:extLst>
          </p:cNvPr>
          <p:cNvSpPr txBox="1"/>
          <p:nvPr/>
        </p:nvSpPr>
        <p:spPr>
          <a:xfrm>
            <a:off x="413459" y="3936861"/>
            <a:ext cx="511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/>
            <a:r>
              <a:rPr lang="lv-LV" sz="600" kern="1200" dirty="0">
                <a:solidFill>
                  <a:srgbClr val="87817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LIFE integrētais projekts “Atkritumi kā resursi Latvijā – Reģionālās ilgtspējas un aprites veicināšana, ieviešot atkritumu kā resursu izmantošanas koncepciju" (LIFE </a:t>
            </a:r>
            <a:r>
              <a:rPr lang="lv-LV" sz="600" kern="1200" dirty="0" err="1">
                <a:solidFill>
                  <a:srgbClr val="87817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Waste</a:t>
            </a:r>
            <a:r>
              <a:rPr lang="lv-LV" sz="600" kern="1200" dirty="0">
                <a:solidFill>
                  <a:srgbClr val="87817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Resources IP, LIFE20 IPE/LV/000014) tiek īstenots ar Eiropas Savienības LIFE programmas un Viedās administrācijas un reģionālās attīstības ministrijas finansiālu atbalstu.</a:t>
            </a:r>
            <a:endParaRPr lang="en-LV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E788A2-46C9-9ECB-03DC-AEC145CFE99F}"/>
              </a:ext>
            </a:extLst>
          </p:cNvPr>
          <p:cNvSpPr txBox="1"/>
          <p:nvPr/>
        </p:nvSpPr>
        <p:spPr>
          <a:xfrm>
            <a:off x="5685449" y="3918483"/>
            <a:ext cx="325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/>
            <a:r>
              <a:rPr lang="lv-LV" sz="600" kern="1200" dirty="0">
                <a:solidFill>
                  <a:srgbClr val="87817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Informācija atspoguļo tikai autoru nostāju un viedokli, un ne vienmēr atspoguļo Eiropas Savienības vai Eiropas Klimata, infrastruktūras un vides </a:t>
            </a:r>
            <a:r>
              <a:rPr lang="lv-LV" sz="600" kern="1200" dirty="0" err="1">
                <a:solidFill>
                  <a:srgbClr val="87817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izpildaģentūras</a:t>
            </a:r>
            <a:r>
              <a:rPr lang="lv-LV" sz="600" kern="1200" dirty="0">
                <a:solidFill>
                  <a:srgbClr val="87817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(CINEA) nostāju un viedokli. Ne Eiropas Savienība, ne finansējuma piešķīrējs nav atbildīgi par pausto saturu.</a:t>
            </a:r>
            <a:endParaRPr lang="en-LV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9B8E26-ED17-FFDE-D89C-7C0D27B8B677}"/>
              </a:ext>
            </a:extLst>
          </p:cNvPr>
          <p:cNvCxnSpPr/>
          <p:nvPr/>
        </p:nvCxnSpPr>
        <p:spPr>
          <a:xfrm>
            <a:off x="5531140" y="3948251"/>
            <a:ext cx="0" cy="346553"/>
          </a:xfrm>
          <a:prstGeom prst="line">
            <a:avLst/>
          </a:prstGeom>
          <a:ln>
            <a:solidFill>
              <a:srgbClr val="878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hlinkClick r:id="rId5"/>
            <a:extLst>
              <a:ext uri="{FF2B5EF4-FFF2-40B4-BE49-F238E27FC236}">
                <a16:creationId xmlns:a16="http://schemas.microsoft.com/office/drawing/2014/main" id="{ECD1B73C-ED87-B406-E3B1-75A300164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960" y="3395465"/>
            <a:ext cx="203200" cy="203200"/>
          </a:xfrm>
          <a:prstGeom prst="rect">
            <a:avLst/>
          </a:prstGeom>
        </p:spPr>
      </p:pic>
      <p:pic>
        <p:nvPicPr>
          <p:cNvPr id="37" name="Picture 36">
            <a:hlinkClick r:id="rId7"/>
            <a:extLst>
              <a:ext uri="{FF2B5EF4-FFF2-40B4-BE49-F238E27FC236}">
                <a16:creationId xmlns:a16="http://schemas.microsoft.com/office/drawing/2014/main" id="{A4A532D1-FDFA-D67A-D041-87E9D9CA55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8220" y="3401211"/>
            <a:ext cx="203200" cy="203200"/>
          </a:xfrm>
          <a:prstGeom prst="rect">
            <a:avLst/>
          </a:prstGeom>
        </p:spPr>
      </p:pic>
      <p:pic>
        <p:nvPicPr>
          <p:cNvPr id="38" name="Picture 37">
            <a:hlinkClick r:id="rId9"/>
            <a:extLst>
              <a:ext uri="{FF2B5EF4-FFF2-40B4-BE49-F238E27FC236}">
                <a16:creationId xmlns:a16="http://schemas.microsoft.com/office/drawing/2014/main" id="{0B865E23-C722-0E8B-DBA7-CFB81BEC2B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5845" y="3401211"/>
            <a:ext cx="203200" cy="203200"/>
          </a:xfrm>
          <a:prstGeom prst="rect">
            <a:avLst/>
          </a:prstGeom>
        </p:spPr>
      </p:pic>
      <p:pic>
        <p:nvPicPr>
          <p:cNvPr id="39" name="Picture 38">
            <a:hlinkClick r:id="rId11"/>
            <a:extLst>
              <a:ext uri="{FF2B5EF4-FFF2-40B4-BE49-F238E27FC236}">
                <a16:creationId xmlns:a16="http://schemas.microsoft.com/office/drawing/2014/main" id="{F7992F69-799A-830F-70BF-86AA117CD9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181" y="3401211"/>
            <a:ext cx="203200" cy="203200"/>
          </a:xfrm>
          <a:prstGeom prst="rect">
            <a:avLst/>
          </a:prstGeom>
        </p:spPr>
      </p:pic>
      <p:pic>
        <p:nvPicPr>
          <p:cNvPr id="40" name="Picture 39">
            <a:hlinkClick r:id="rId13"/>
            <a:extLst>
              <a:ext uri="{FF2B5EF4-FFF2-40B4-BE49-F238E27FC236}">
                <a16:creationId xmlns:a16="http://schemas.microsoft.com/office/drawing/2014/main" id="{A3822F9C-C94A-1360-66F0-75B29D4F5D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4193" y="3418419"/>
            <a:ext cx="203200" cy="203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968D693-529B-A09D-F36B-53816B658A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18910" y="3418419"/>
            <a:ext cx="203200" cy="203200"/>
          </a:xfrm>
          <a:prstGeom prst="rect">
            <a:avLst/>
          </a:prstGeom>
        </p:spPr>
      </p:pic>
      <p:sp>
        <p:nvSpPr>
          <p:cNvPr id="3" name="Google Shape;106;p6">
            <a:extLst>
              <a:ext uri="{FF2B5EF4-FFF2-40B4-BE49-F238E27FC236}">
                <a16:creationId xmlns:a16="http://schemas.microsoft.com/office/drawing/2014/main" id="{1C633FBD-4670-D769-8BDE-F7986A5E1684}"/>
              </a:ext>
            </a:extLst>
          </p:cNvPr>
          <p:cNvSpPr txBox="1"/>
          <p:nvPr/>
        </p:nvSpPr>
        <p:spPr>
          <a:xfrm>
            <a:off x="417534" y="3597532"/>
            <a:ext cx="186220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LV" sz="800" b="0" i="0" u="none" strike="noStrike" cap="none" dirty="0">
                <a:solidFill>
                  <a:srgbClr val="8781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wastetoresources.kem.gov.lv</a:t>
            </a:r>
            <a:endParaRPr sz="800" b="0" i="0" u="none" strike="noStrike" cap="none" dirty="0">
              <a:solidFill>
                <a:srgbClr val="8781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107;p6">
            <a:extLst>
              <a:ext uri="{FF2B5EF4-FFF2-40B4-BE49-F238E27FC236}">
                <a16:creationId xmlns:a16="http://schemas.microsoft.com/office/drawing/2014/main" id="{CF92EF51-30ED-6A4D-97F7-CBE5E7914FA2}"/>
              </a:ext>
            </a:extLst>
          </p:cNvPr>
          <p:cNvSpPr txBox="1"/>
          <p:nvPr/>
        </p:nvSpPr>
        <p:spPr>
          <a:xfrm>
            <a:off x="2180918" y="3601191"/>
            <a:ext cx="114961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LV" sz="800" b="0" i="0" u="none" strike="noStrike" cap="none" dirty="0">
                <a:solidFill>
                  <a:srgbClr val="8781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LIFEwastetoresources</a:t>
            </a:r>
            <a:endParaRPr sz="800" b="0" i="0" u="none" strike="noStrike" cap="none" dirty="0">
              <a:solidFill>
                <a:srgbClr val="8781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108;p6">
            <a:extLst>
              <a:ext uri="{FF2B5EF4-FFF2-40B4-BE49-F238E27FC236}">
                <a16:creationId xmlns:a16="http://schemas.microsoft.com/office/drawing/2014/main" id="{77E267DC-0AFA-F680-9A78-FFCDE2575873}"/>
              </a:ext>
            </a:extLst>
          </p:cNvPr>
          <p:cNvSpPr txBox="1"/>
          <p:nvPr/>
        </p:nvSpPr>
        <p:spPr>
          <a:xfrm>
            <a:off x="3434911" y="3603278"/>
            <a:ext cx="101321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LV" sz="800" b="0" i="0" u="none" strike="noStrike" cap="none" dirty="0">
                <a:solidFill>
                  <a:srgbClr val="8781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waste_resources</a:t>
            </a:r>
            <a:endParaRPr sz="800" b="0" i="0" u="none" strike="noStrike" cap="none" dirty="0">
              <a:solidFill>
                <a:srgbClr val="8781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109;p6">
            <a:extLst>
              <a:ext uri="{FF2B5EF4-FFF2-40B4-BE49-F238E27FC236}">
                <a16:creationId xmlns:a16="http://schemas.microsoft.com/office/drawing/2014/main" id="{CCFA22B6-F5C4-C039-4AC9-22F549BEE9EE}"/>
              </a:ext>
            </a:extLst>
          </p:cNvPr>
          <p:cNvSpPr txBox="1"/>
          <p:nvPr/>
        </p:nvSpPr>
        <p:spPr>
          <a:xfrm>
            <a:off x="4729266" y="3608384"/>
            <a:ext cx="101321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LV" sz="800" b="0" i="0" u="none" strike="noStrike" cap="none">
                <a:solidFill>
                  <a:srgbClr val="8781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wastetoresources</a:t>
            </a:r>
            <a:endParaRPr sz="800" b="0" i="0" u="none" strike="noStrike" cap="none" dirty="0">
              <a:solidFill>
                <a:srgbClr val="8781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110;p6">
            <a:extLst>
              <a:ext uri="{FF2B5EF4-FFF2-40B4-BE49-F238E27FC236}">
                <a16:creationId xmlns:a16="http://schemas.microsoft.com/office/drawing/2014/main" id="{9761456C-590C-F90E-5946-6607C32564E0}"/>
              </a:ext>
            </a:extLst>
          </p:cNvPr>
          <p:cNvSpPr txBox="1"/>
          <p:nvPr/>
        </p:nvSpPr>
        <p:spPr>
          <a:xfrm>
            <a:off x="5919130" y="3625878"/>
            <a:ext cx="109968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LV" sz="800" b="0" i="0" u="none" strike="noStrike" cap="none">
                <a:solidFill>
                  <a:srgbClr val="8781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waste to resources</a:t>
            </a:r>
            <a:endParaRPr/>
          </a:p>
        </p:txBody>
      </p:sp>
      <p:sp>
        <p:nvSpPr>
          <p:cNvPr id="8" name="Google Shape;111;p6">
            <a:extLst>
              <a:ext uri="{FF2B5EF4-FFF2-40B4-BE49-F238E27FC236}">
                <a16:creationId xmlns:a16="http://schemas.microsoft.com/office/drawing/2014/main" id="{E8CA6B17-8EDA-1764-6414-16B67235FEE4}"/>
              </a:ext>
            </a:extLst>
          </p:cNvPr>
          <p:cNvSpPr txBox="1"/>
          <p:nvPr/>
        </p:nvSpPr>
        <p:spPr>
          <a:xfrm>
            <a:off x="7317975" y="3625878"/>
            <a:ext cx="101321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LV" sz="800" b="0" i="0" u="none" strike="noStrike" cap="none">
                <a:solidFill>
                  <a:srgbClr val="8781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wastetoresources</a:t>
            </a:r>
            <a:endParaRPr sz="800" b="0" i="0" u="none" strike="noStrike" cap="none">
              <a:solidFill>
                <a:srgbClr val="8781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359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457BC2-90AA-C7DE-6B3A-73C66CDD0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046132"/>
            <a:ext cx="9051235" cy="17969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v-LV" sz="2000" dirty="0">
                <a:latin typeface="Times New Roman" panose="02020603050405020304" pitchFamily="18" charset="0"/>
              </a:rPr>
              <a:t>Projektā paredzēts uzsākt Latvijā salīdzinoši jaunu tehnoloģiju bioloģisko atkritumu pārstrādei – kompostēšanu reaktorā</a:t>
            </a:r>
            <a:r>
              <a:rPr lang="lv-LV" dirty="0">
                <a:latin typeface="Times New Roman" panose="02020603050405020304" pitchFamily="18" charset="0"/>
              </a:rPr>
              <a:t>:</a:t>
            </a:r>
            <a:endParaRPr lang="lv-LV" sz="2000" dirty="0">
              <a:latin typeface="Times New Roman" panose="02020603050405020304" pitchFamily="18" charset="0"/>
            </a:endParaRPr>
          </a:p>
          <a:p>
            <a:r>
              <a:rPr lang="lv-LV" sz="2000" dirty="0">
                <a:latin typeface="Times New Roman" panose="02020603050405020304" pitchFamily="18" charset="0"/>
              </a:rPr>
              <a:t> BIOCOMP 12/45 – AEC “Kaudzītes” (168 800,00 EUR bez PVN)</a:t>
            </a:r>
          </a:p>
          <a:p>
            <a:r>
              <a:rPr lang="lv-LV" sz="2000" dirty="0">
                <a:latin typeface="Times New Roman" panose="02020603050405020304" pitchFamily="18" charset="0"/>
              </a:rPr>
              <a:t>BIOCOMP 5 CM – Industriālajā parkā, Glūdas pagastā, Jelgavas novadā (</a:t>
            </a:r>
            <a:r>
              <a:rPr lang="lv-LV" dirty="0">
                <a:latin typeface="Times New Roman" panose="02020603050405020304" pitchFamily="18" charset="0"/>
              </a:rPr>
              <a:t>106 200,00 EUR bez PVN)</a:t>
            </a:r>
          </a:p>
          <a:p>
            <a:pPr marL="0" indent="0">
              <a:buNone/>
            </a:pPr>
            <a:r>
              <a:rPr lang="lv-LV" sz="2000" baseline="30000" dirty="0">
                <a:latin typeface="Times New Roman" panose="02020603050405020304" pitchFamily="18" charset="0"/>
              </a:rPr>
              <a:t>Bez transportēšanas izmaksām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A4F5B2-A007-6DB1-4CE5-58B3361F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70" y="560071"/>
            <a:ext cx="8635387" cy="1204335"/>
          </a:xfrm>
        </p:spPr>
        <p:txBody>
          <a:bodyPr>
            <a:noAutofit/>
          </a:bodyPr>
          <a:lstStyle/>
          <a:p>
            <a:r>
              <a:rPr lang="lv-LV" sz="2000" b="1" dirty="0">
                <a:latin typeface="Times New Roman" panose="02020603050405020304" pitchFamily="18" charset="0"/>
              </a:rPr>
              <a:t>LIFE </a:t>
            </a:r>
            <a:r>
              <a:rPr lang="lv-LV" sz="20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programmas projekta aktivitātes</a:t>
            </a:r>
            <a:r>
              <a:rPr lang="lv-LV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</a:rPr>
              <a:t>C8 </a:t>
            </a:r>
            <a:r>
              <a:rPr lang="lv-LV" sz="2000" b="1" dirty="0">
                <a:latin typeface="Times New Roman" panose="02020603050405020304" pitchFamily="18" charset="0"/>
              </a:rPr>
              <a:t>«Risinājumu demonstrēšana bioloģisko un pārtikas atkritumu samazināšanai un pārtikas atkritumu mērījumu uzlabošanai» </a:t>
            </a:r>
            <a:r>
              <a:rPr lang="lv-LV" sz="2000" b="1" dirty="0" err="1">
                <a:latin typeface="Times New Roman" panose="02020603050405020304" pitchFamily="18" charset="0"/>
              </a:rPr>
              <a:t>apakš</a:t>
            </a:r>
            <a:r>
              <a:rPr lang="lv-LV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aktivitātes</a:t>
            </a:r>
            <a:r>
              <a:rPr lang="lv-LV" sz="20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C8.1 «Tehnoloģiskie risinājumi bioloģisko atkritumu decentralizētai apsaimniekošanai» uzdevumi:</a:t>
            </a:r>
            <a:endParaRPr lang="en-LV" sz="2000" b="1" dirty="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739B71-8655-28E4-E317-E4E98E90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F4BBA3-074B-144F-9570-AFCFAE2BA8BB}" type="slidenum">
              <a:rPr lang="en-LV"/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679110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DCA68B0-E65F-6F95-1F25-EB5C2E80FED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22186" b="22186"/>
          <a:stretch>
            <a:fillRect/>
          </a:stretch>
        </p:blipFill>
        <p:spPr>
          <a:xfrm>
            <a:off x="802904" y="1262433"/>
            <a:ext cx="7334271" cy="30601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E285E1-EB13-397B-FB17-FCC89D61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595745"/>
            <a:ext cx="8326582" cy="666688"/>
          </a:xfrm>
        </p:spPr>
        <p:txBody>
          <a:bodyPr/>
          <a:lstStyle/>
          <a:p>
            <a:r>
              <a:rPr lang="lv-LV" dirty="0">
                <a:latin typeface="Times New Roman" panose="02020603050405020304" pitchFamily="18" charset="0"/>
              </a:rPr>
              <a:t>Kompostēšanas iekārta rūpnīcā «</a:t>
            </a:r>
            <a:r>
              <a:rPr lang="lv-LV" dirty="0" err="1">
                <a:latin typeface="Times New Roman" panose="02020603050405020304" pitchFamily="18" charset="0"/>
              </a:rPr>
              <a:t>Kollvik</a:t>
            </a:r>
            <a:r>
              <a:rPr lang="lv-LV" dirty="0">
                <a:latin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</a:rPr>
              <a:t>Recycling</a:t>
            </a:r>
            <a:r>
              <a:rPr lang="lv-LV" dirty="0">
                <a:latin typeface="Times New Roman" panose="02020603050405020304" pitchFamily="18" charset="0"/>
              </a:rPr>
              <a:t>» </a:t>
            </a:r>
            <a:r>
              <a:rPr lang="lv-LV" sz="1800" dirty="0">
                <a:latin typeface="Times New Roman" panose="02020603050405020304" pitchFamily="18" charset="0"/>
              </a:rPr>
              <a:t>(www.kollvik.com)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37D7F-4452-2BB6-9C7E-E4B00FF3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F4BBA3-074B-144F-9570-AFCFAE2BA8BB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rgbClr val="878179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x-none" sz="1400" b="0" i="0" u="none" strike="noStrike" kern="1200" cap="none" spc="0" normalizeH="0" baseline="0" noProof="0" dirty="0">
              <a:ln>
                <a:noFill/>
              </a:ln>
              <a:solidFill>
                <a:srgbClr val="878179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370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B615C-5BF8-7F1B-8A13-91C141306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65B166F-D574-A499-4DF9-570977DD170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16002139"/>
              </p:ext>
            </p:extLst>
          </p:nvPr>
        </p:nvGraphicFramePr>
        <p:xfrm>
          <a:off x="1956359" y="1303832"/>
          <a:ext cx="7165272" cy="383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8424">
                  <a:extLst>
                    <a:ext uri="{9D8B030D-6E8A-4147-A177-3AD203B41FA5}">
                      <a16:colId xmlns:a16="http://schemas.microsoft.com/office/drawing/2014/main" val="2890106870"/>
                    </a:ext>
                  </a:extLst>
                </a:gridCol>
                <a:gridCol w="2388424">
                  <a:extLst>
                    <a:ext uri="{9D8B030D-6E8A-4147-A177-3AD203B41FA5}">
                      <a16:colId xmlns:a16="http://schemas.microsoft.com/office/drawing/2014/main" val="2305154014"/>
                    </a:ext>
                  </a:extLst>
                </a:gridCol>
                <a:gridCol w="2388424">
                  <a:extLst>
                    <a:ext uri="{9D8B030D-6E8A-4147-A177-3AD203B41FA5}">
                      <a16:colId xmlns:a16="http://schemas.microsoft.com/office/drawing/2014/main" val="1643672303"/>
                    </a:ext>
                  </a:extLst>
                </a:gridCol>
              </a:tblGrid>
              <a:tr h="698318"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</a:rPr>
                        <a:t>Parametri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</a:rPr>
                        <a:t>BIOCOMP12/45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</a:rPr>
                        <a:t>BIOCOMP 5 CM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73368"/>
                  </a:ext>
                </a:extLst>
              </a:tr>
              <a:tr h="478928"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Ietilpība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 m</a:t>
                      </a:r>
                      <a:r>
                        <a:rPr lang="lv-LV" sz="18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 m</a:t>
                      </a:r>
                      <a:r>
                        <a:rPr lang="lv-LV" sz="18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+1,2 m</a:t>
                      </a:r>
                      <a:r>
                        <a:rPr lang="lv-LV" sz="18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546470"/>
                  </a:ext>
                </a:extLst>
              </a:tr>
              <a:tr h="97175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Procesa kapacitāte, ja </a:t>
                      </a:r>
                      <a:r>
                        <a:rPr lang="lv-LV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tilpumblīvums</a:t>
                      </a:r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ir  0,6</a:t>
                      </a:r>
                    </a:p>
                    <a:p>
                      <a:endParaRPr lang="lv-LV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95.000 l/gadā</a:t>
                      </a:r>
                    </a:p>
                    <a:p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(6000-8000 l/mēnesī)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54.000 l/gadā (3000-4500 l/mēnesī)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446855"/>
                  </a:ext>
                </a:extLst>
              </a:tr>
              <a:tr h="992346"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elektrības patēriņš dienā, </a:t>
                      </a:r>
                      <a:r>
                        <a:rPr lang="lv-LV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kWh</a:t>
                      </a:r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6,7-8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498208"/>
                  </a:ext>
                </a:extLst>
              </a:tr>
              <a:tr h="698318"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Uzstādītā jauda, </a:t>
                      </a:r>
                      <a:r>
                        <a:rPr lang="lv-LV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lv-LV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500114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60F3E81-76B2-0A4E-3901-BB9E5FB4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2609"/>
            <a:ext cx="9143999" cy="478834"/>
          </a:xfrm>
        </p:spPr>
        <p:txBody>
          <a:bodyPr/>
          <a:lstStyle/>
          <a:p>
            <a:r>
              <a:rPr lang="lv-LV" dirty="0">
                <a:latin typeface="Times New Roman" panose="02020603050405020304" pitchFamily="18" charset="0"/>
              </a:rPr>
              <a:t>Automātisko kompostēšanas iekārtu raksturojošie parametri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AE7AF-B166-40CF-4FE6-B726C0D3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BBA3-074B-144F-9570-AFCFAE2BA8BB}" type="slidenum">
              <a:rPr lang="en-LV" smtClean="0"/>
              <a:pPr/>
              <a:t>4</a:t>
            </a:fld>
            <a:endParaRPr lang="en-LV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BAACA2-943F-8F48-5771-1A19D2AE0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9" y="2279927"/>
            <a:ext cx="1933990" cy="1434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10540D-74EB-E7C9-E064-23493C559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9" y="3714567"/>
            <a:ext cx="1933990" cy="14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06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A1B602-9573-E09C-86DE-9F54350DBE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361" y="1117331"/>
            <a:ext cx="2349225" cy="33375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AD3A1B-A2A0-7266-B4FA-C44E5E8B7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1" y="463924"/>
            <a:ext cx="9096639" cy="478185"/>
          </a:xfrm>
        </p:spPr>
        <p:txBody>
          <a:bodyPr/>
          <a:lstStyle/>
          <a:p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2E5A7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Automātiskais kompostētājs BIOCOMP 12/45 AEC “Kaudzītes”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BB480-2FEF-F38B-5580-22BB98D2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F4BBA3-074B-144F-9570-AFCFAE2BA8BB}" type="slidenum">
              <a:rPr lang="en-LV"/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9B139-D1F2-D3E8-8027-68A9B6191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46" y="1155730"/>
            <a:ext cx="2148120" cy="2316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91211-6ECD-59B7-6F41-DFC48EA4F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523" y="1155730"/>
            <a:ext cx="1743964" cy="2317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B0A9C3-44E1-6BC2-B775-64F41AA12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130" y="1237385"/>
            <a:ext cx="2061870" cy="2258240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EDF2655-26CE-9F95-4766-1C2FDD13A25C}"/>
              </a:ext>
            </a:extLst>
          </p:cNvPr>
          <p:cNvSpPr txBox="1">
            <a:spLocks/>
          </p:cNvSpPr>
          <p:nvPr/>
        </p:nvSpPr>
        <p:spPr>
          <a:xfrm>
            <a:off x="7082130" y="3725146"/>
            <a:ext cx="1935687" cy="6146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100000"/>
              </a:lnSpc>
              <a:spcBef>
                <a:spcPts val="75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1pPr>
            <a:lvl2pPr marL="5143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600" dirty="0">
                <a:latin typeface="Times New Roman" panose="02020603050405020304" pitchFamily="18" charset="0"/>
              </a:rPr>
              <a:t>Gatavās masas izlādes vieta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6DEDD19-7C44-AABF-22B2-26BE338AC4E1}"/>
              </a:ext>
            </a:extLst>
          </p:cNvPr>
          <p:cNvSpPr txBox="1">
            <a:spLocks/>
          </p:cNvSpPr>
          <p:nvPr/>
        </p:nvSpPr>
        <p:spPr>
          <a:xfrm>
            <a:off x="4967523" y="3861592"/>
            <a:ext cx="1935687" cy="47818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100000"/>
              </a:lnSpc>
              <a:spcBef>
                <a:spcPts val="75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1pPr>
            <a:lvl2pPr marL="5143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600" dirty="0">
                <a:latin typeface="Times New Roman" panose="02020603050405020304" pitchFamily="18" charset="0"/>
              </a:rPr>
              <a:t>Kontroles vieta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F866906-53E8-BC79-2CEE-F54503E18597}"/>
              </a:ext>
            </a:extLst>
          </p:cNvPr>
          <p:cNvSpPr txBox="1">
            <a:spLocks/>
          </p:cNvSpPr>
          <p:nvPr/>
        </p:nvSpPr>
        <p:spPr>
          <a:xfrm>
            <a:off x="2486046" y="3686319"/>
            <a:ext cx="1935687" cy="8058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100000"/>
              </a:lnSpc>
              <a:spcBef>
                <a:spcPts val="75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1pPr>
            <a:lvl2pPr marL="5143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fontAlgn="base" hangingPunct="1">
              <a:lnSpc>
                <a:spcPct val="100000"/>
              </a:lnSpc>
              <a:spcBef>
                <a:spcPts val="375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imouski Light" panose="020F0306020000020004" pitchFamily="34" charset="77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600" dirty="0">
                <a:latin typeface="Times New Roman" panose="02020603050405020304" pitchFamily="18" charset="0"/>
              </a:rPr>
              <a:t>Konteinera pacēlājs un masas </a:t>
            </a:r>
            <a:r>
              <a:rPr lang="lv-LV" sz="1600" dirty="0" err="1">
                <a:latin typeface="Times New Roman" panose="02020603050405020304" pitchFamily="18" charset="0"/>
              </a:rPr>
              <a:t>ielādes</a:t>
            </a:r>
            <a:r>
              <a:rPr lang="lv-LV" sz="1600" dirty="0">
                <a:latin typeface="Times New Roman" panose="02020603050405020304" pitchFamily="18" charset="0"/>
              </a:rPr>
              <a:t> vieta</a:t>
            </a:r>
          </a:p>
        </p:txBody>
      </p:sp>
    </p:spTree>
    <p:extLst>
      <p:ext uri="{BB962C8B-B14F-4D97-AF65-F5344CB8AC3E}">
        <p14:creationId xmlns:p14="http://schemas.microsoft.com/office/powerpoint/2010/main" val="2527585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-20250410-WA0005">
            <a:hlinkClick r:id="" action="ppaction://media"/>
            <a:extLst>
              <a:ext uri="{FF2B5EF4-FFF2-40B4-BE49-F238E27FC236}">
                <a16:creationId xmlns:a16="http://schemas.microsoft.com/office/drawing/2014/main" id="{B4137760-0854-B4FD-8296-E8D66F8FAAEA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5876" y="726812"/>
            <a:ext cx="1960563" cy="34639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F263CA3-B354-ED87-BFC6-B2989FBA2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02" y="608238"/>
            <a:ext cx="7634514" cy="356988"/>
          </a:xfrm>
        </p:spPr>
        <p:txBody>
          <a:bodyPr/>
          <a:lstStyle/>
          <a:p>
            <a:r>
              <a:rPr lang="lv-LV" dirty="0">
                <a:latin typeface="Times New Roman" panose="02020603050405020304" pitchFamily="18" charset="0"/>
              </a:rPr>
              <a:t>Kompostēšanas iekārtas testēšana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1DB60-F3D8-B391-2D64-F05E609A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BBA3-074B-144F-9570-AFCFAE2BA8BB}" type="slidenum">
              <a:rPr lang="en-LV" smtClean="0"/>
              <a:pPr/>
              <a:t>6</a:t>
            </a:fld>
            <a:endParaRPr lang="en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16EAEC-9C98-909A-A219-833EBA1A7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11" y="1108364"/>
            <a:ext cx="2480033" cy="3308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7D3CFA-86BE-0F12-0AC4-E66E1279D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501779" y="1673950"/>
            <a:ext cx="3134558" cy="235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8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251015_135634">
            <a:hlinkClick r:id="" action="ppaction://media"/>
            <a:extLst>
              <a:ext uri="{FF2B5EF4-FFF2-40B4-BE49-F238E27FC236}">
                <a16:creationId xmlns:a16="http://schemas.microsoft.com/office/drawing/2014/main" id="{36082310-DA7E-AE4F-C807-6D05E61E402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4788" y="1265238"/>
            <a:ext cx="1949450" cy="34639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48DE9-5026-4954-CFE5-BE8FC4659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BBA3-074B-144F-9570-AFCFAE2BA8BB}" type="slidenum">
              <a:rPr lang="en-LV" smtClean="0"/>
              <a:pPr/>
              <a:t>7</a:t>
            </a:fld>
            <a:endParaRPr lang="en-LV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CDF758F-CB36-06F8-C84A-88CF3BA3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787400"/>
            <a:ext cx="8302625" cy="355600"/>
          </a:xfrm>
        </p:spPr>
        <p:txBody>
          <a:bodyPr/>
          <a:lstStyle/>
          <a:p>
            <a:r>
              <a:rPr lang="lv-LV" dirty="0">
                <a:latin typeface="Times New Roman" panose="02020603050405020304" pitchFamily="18" charset="0"/>
              </a:rPr>
              <a:t>Kompostēšanas iekārtas testēšana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F49D1D-E8E5-95B2-A239-029FC40FE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67822" y="1325166"/>
            <a:ext cx="3463924" cy="2597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66DF8B-EAFA-343B-6833-46EA9F193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832344" y="1365004"/>
            <a:ext cx="1776028" cy="13320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D625A2-8E34-6B0D-2AA1-9EF707986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9917" y="2274413"/>
            <a:ext cx="1557557" cy="208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3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-20260303-WA0002">
            <a:hlinkClick r:id="" action="ppaction://media"/>
            <a:extLst>
              <a:ext uri="{FF2B5EF4-FFF2-40B4-BE49-F238E27FC236}">
                <a16:creationId xmlns:a16="http://schemas.microsoft.com/office/drawing/2014/main" id="{A3B23142-F982-724F-6703-F3DAB005B16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3484" y="693624"/>
            <a:ext cx="1960563" cy="3463925"/>
          </a:xfrm>
        </p:spPr>
      </p:pic>
      <p:pic>
        <p:nvPicPr>
          <p:cNvPr id="7" name="VID-20260225-WA0003">
            <a:hlinkClick r:id="" action="ppaction://media"/>
            <a:extLst>
              <a:ext uri="{FF2B5EF4-FFF2-40B4-BE49-F238E27FC236}">
                <a16:creationId xmlns:a16="http://schemas.microsoft.com/office/drawing/2014/main" id="{24ED0E77-2E68-CD25-0B92-4AD4F4A9C391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8587" y="686769"/>
            <a:ext cx="1960562" cy="34639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CF224-4BC2-DE2C-1751-6CBB05BF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BBA3-074B-144F-9570-AFCFAE2BA8BB}" type="slidenum">
              <a:rPr lang="en-LV" smtClean="0"/>
              <a:pPr/>
              <a:t>8</a:t>
            </a:fld>
            <a:endParaRPr lang="en-LV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D5E6B90-39B7-4B3E-2F2A-68933BDF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47" y="693624"/>
            <a:ext cx="3602614" cy="895577"/>
          </a:xfrm>
        </p:spPr>
        <p:txBody>
          <a:bodyPr/>
          <a:lstStyle/>
          <a:p>
            <a:r>
              <a:rPr lang="lv-LV" dirty="0">
                <a:latin typeface="Times New Roman" panose="02020603050405020304" pitchFamily="18" charset="0"/>
              </a:rPr>
              <a:t>Kompostēšanas iekārtas testēšana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16B3F-F6BC-D999-69C9-EA3AF56764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047" y="1679802"/>
            <a:ext cx="1507204" cy="26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7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BFD4E-95F6-973B-3A1F-F4E3C0218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D97C00DE-8D67-3F79-D4FF-864C6B99EB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74482850"/>
              </p:ext>
            </p:extLst>
          </p:nvPr>
        </p:nvGraphicFramePr>
        <p:xfrm>
          <a:off x="0" y="1391478"/>
          <a:ext cx="9144000" cy="3066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6739">
                  <a:extLst>
                    <a:ext uri="{9D8B030D-6E8A-4147-A177-3AD203B41FA5}">
                      <a16:colId xmlns:a16="http://schemas.microsoft.com/office/drawing/2014/main" val="2890106870"/>
                    </a:ext>
                  </a:extLst>
                </a:gridCol>
                <a:gridCol w="1531816">
                  <a:extLst>
                    <a:ext uri="{9D8B030D-6E8A-4147-A177-3AD203B41FA5}">
                      <a16:colId xmlns:a16="http://schemas.microsoft.com/office/drawing/2014/main" val="1342998476"/>
                    </a:ext>
                  </a:extLst>
                </a:gridCol>
                <a:gridCol w="1422399">
                  <a:extLst>
                    <a:ext uri="{9D8B030D-6E8A-4147-A177-3AD203B41FA5}">
                      <a16:colId xmlns:a16="http://schemas.microsoft.com/office/drawing/2014/main" val="1901943209"/>
                    </a:ext>
                  </a:extLst>
                </a:gridCol>
                <a:gridCol w="1516185">
                  <a:extLst>
                    <a:ext uri="{9D8B030D-6E8A-4147-A177-3AD203B41FA5}">
                      <a16:colId xmlns:a16="http://schemas.microsoft.com/office/drawing/2014/main" val="2305154014"/>
                    </a:ext>
                  </a:extLst>
                </a:gridCol>
                <a:gridCol w="1656861">
                  <a:extLst>
                    <a:ext uri="{9D8B030D-6E8A-4147-A177-3AD203B41FA5}">
                      <a16:colId xmlns:a16="http://schemas.microsoft.com/office/drawing/2014/main" val="1643672303"/>
                    </a:ext>
                  </a:extLst>
                </a:gridCol>
              </a:tblGrid>
              <a:tr h="543736"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</a:rPr>
                        <a:t>Parametri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</a:rPr>
                        <a:t>Mērvienība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</a:rPr>
                        <a:t>Daudzums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</a:rPr>
                        <a:t>Vienības cena, 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</a:rPr>
                        <a:t>Summa, 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73368"/>
                  </a:ext>
                </a:extLst>
              </a:tr>
              <a:tr h="314795"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Iekārtas amortizācija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1736,00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1736,00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8546470"/>
                  </a:ext>
                </a:extLst>
              </a:tr>
              <a:tr h="339971"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Elektrības izmaksas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kWh</a:t>
                      </a:r>
                      <a:endParaRPr lang="lv-LV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26823,2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4598,52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8446855"/>
                  </a:ext>
                </a:extLst>
              </a:tr>
              <a:tr h="436443"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Darbaspēka izmaksas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1245,00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81103"/>
                  </a:ext>
                </a:extLst>
              </a:tr>
              <a:tr h="403500"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DD VSAOI 23.59%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4498208"/>
                  </a:ext>
                </a:extLst>
              </a:tr>
              <a:tr h="370135"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Šķelda/zāģu skaidas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lv-LV" sz="16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7500114"/>
                  </a:ext>
                </a:extLst>
              </a:tr>
              <a:tr h="601794"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Saimniecības preces, darba aizsardzības līdzekļi, palīglīdzekļi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628,53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810220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C4E13CD-30EE-C87E-2765-C74A0B0B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2608"/>
            <a:ext cx="9143999" cy="728869"/>
          </a:xfrm>
        </p:spPr>
        <p:txBody>
          <a:bodyPr/>
          <a:lstStyle/>
          <a:p>
            <a:r>
              <a:rPr lang="lv-LV" sz="2400" dirty="0">
                <a:latin typeface="Times New Roman" panose="02020603050405020304" pitchFamily="18" charset="0"/>
              </a:rPr>
              <a:t>Kompostēšanas iekārtas 12/45 ekspluatācijas izmaksas laika periodā 01.04.2025.-31.03.2026., kopā 9022,00 EUR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D9A87-E17F-6D22-C8C6-7760AE1C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4BBA3-074B-144F-9570-AFCFAE2BA8BB}" type="slidenum">
              <a:rPr lang="en-LV" smtClean="0"/>
              <a:pPr/>
              <a:t>9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465131099"/>
      </p:ext>
    </p:extLst>
  </p:cSld>
  <p:clrMapOvr>
    <a:masterClrMapping/>
  </p:clrMapOvr>
</p:sld>
</file>

<file path=ppt/theme/theme1.xml><?xml version="1.0" encoding="utf-8"?>
<a:theme xmlns:a="http://schemas.openxmlformats.org/drawingml/2006/main" name="OrgBalt Tē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FE Waste To Resources IP Rimouski 16x9_2022_New" id="{EDAFC84C-17DA-D741-BE2D-5103C1FFE62E}" vid="{1570E77B-D710-1141-A2AB-2245525A10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OrgBalt Tēma</Template>
  <TotalTime>755</TotalTime>
  <Words>847</Words>
  <Application>Microsoft Office PowerPoint</Application>
  <PresentationFormat>On-screen Show (16:9)</PresentationFormat>
  <Paragraphs>256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Rimouski</vt:lpstr>
      <vt:lpstr>Rimouski Light</vt:lpstr>
      <vt:lpstr>Times New Roman</vt:lpstr>
      <vt:lpstr>OrgBalt Tēma</vt:lpstr>
      <vt:lpstr>Automātiskā rotējošā kompostētāja izmantošana Latvijā</vt:lpstr>
      <vt:lpstr>LIFE programmas projekta aktivitātes C8 «Risinājumu demonstrēšana bioloģisko un pārtikas atkritumu samazināšanai un pārtikas atkritumu mērījumu uzlabošanai» apakšaktivitātes C8.1 «Tehnoloģiskie risinājumi bioloģisko atkritumu decentralizētai apsaimniekošanai» uzdevumi:</vt:lpstr>
      <vt:lpstr>Kompostēšanas iekārta rūpnīcā «Kollvik Recycling» (www.kollvik.com)</vt:lpstr>
      <vt:lpstr>Automātisko kompostēšanas iekārtu raksturojošie parametri</vt:lpstr>
      <vt:lpstr>Automātiskais kompostētājs BIOCOMP 12/45 AEC “Kaudzītes”</vt:lpstr>
      <vt:lpstr>Kompostēšanas iekārtas testēšana</vt:lpstr>
      <vt:lpstr>Kompostēšanas iekārtas testēšana</vt:lpstr>
      <vt:lpstr>Kompostēšanas iekārtas testēšana</vt:lpstr>
      <vt:lpstr>Kompostēšanas iekārtas 12/45 ekspluatācijas izmaksas laika periodā 01.04.2025.-31.03.2026., kopā 9022,00 EUR</vt:lpstr>
      <vt:lpstr>Automātiskais kompostētājs BIOCOMP 5 CM Industriālajā parkā, Glūdas pagastā, Jelgavas novadā</vt:lpstr>
      <vt:lpstr>Sākotnējās testa analīzes </vt:lpstr>
      <vt:lpstr>Pieļaujamais smago metālu daudzums kompostā</vt:lpstr>
      <vt:lpstr>Paldies par uzmanību! Latvijas Atkritumu saimniecības asociācijas kontakti: Vēja iela 33-1, Rīga, LV-1004  lasa@lasa.lv bendere@lasa.lv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Aija Peršēvica</dc:creator>
  <cp:lastModifiedBy>DĀ</cp:lastModifiedBy>
  <cp:revision>39</cp:revision>
  <dcterms:created xsi:type="dcterms:W3CDTF">2022-12-14T09:10:41Z</dcterms:created>
  <dcterms:modified xsi:type="dcterms:W3CDTF">2026-04-20T06:02:30Z</dcterms:modified>
</cp:coreProperties>
</file>